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 id="257" r:id="rId15"/>
    <p:sldId id="258" r:id="rId16"/>
    <p:sldId id="259" r:id="rId17"/>
    <p:sldId id="260" r:id="rId18"/>
    <p:sldId id="261" r:id="rId19"/>
    <p:sldId id="262" r:id="rId20"/>
    <p:sldId id="263" r:id="rId2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Extra Bold" charset="1" panose="020B0906030804020204"/>
      <p:regular r:id="rId10"/>
    </p:embeddedFont>
    <p:embeddedFont>
      <p:font typeface="Open Sans Extra Bold Italics" charset="1" panose="020B0906030804020204"/>
      <p:regular r:id="rId11"/>
    </p:embeddedFont>
    <p:embeddedFont>
      <p:font typeface="Nourd Bold" charset="1" panose="00000700000000000000"/>
      <p:regular r:id="rId12"/>
    </p:embeddedFont>
    <p:embeddedFont>
      <p:font typeface="Nourd Bold Bold" charset="1" panose="00000A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slides/slide2.xml" Type="http://schemas.openxmlformats.org/officeDocument/2006/relationships/slide"/><Relationship Id="rId16" Target="slides/slide3.xml" Type="http://schemas.openxmlformats.org/officeDocument/2006/relationships/slide"/><Relationship Id="rId17" Target="slides/slide4.xml" Type="http://schemas.openxmlformats.org/officeDocument/2006/relationships/slide"/><Relationship Id="rId18" Target="slides/slide5.xml" Type="http://schemas.openxmlformats.org/officeDocument/2006/relationships/slide"/><Relationship Id="rId19" Target="slides/slide6.xml" Type="http://schemas.openxmlformats.org/officeDocument/2006/relationships/slide"/><Relationship Id="rId2" Target="presProps.xml" Type="http://schemas.openxmlformats.org/officeDocument/2006/relationships/presProps"/><Relationship Id="rId20" Target="slides/slide7.xml" Type="http://schemas.openxmlformats.org/officeDocument/2006/relationships/slide"/><Relationship Id="rId21" Target="slides/slide8.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398" t="19282" r="5797" b="11864"/>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959022" y="-147107"/>
            <a:ext cx="19058396" cy="10720347"/>
          </a:xfrm>
          <a:prstGeom prst="rect">
            <a:avLst/>
          </a:prstGeom>
        </p:spPr>
      </p:pic>
      <p:pic>
        <p:nvPicPr>
          <p:cNvPr name="Picture 4" id="4"/>
          <p:cNvPicPr>
            <a:picLocks noChangeAspect="true"/>
          </p:cNvPicPr>
          <p:nvPr/>
        </p:nvPicPr>
        <p:blipFill>
          <a:blip r:embed="rId4"/>
          <a:srcRect l="0" t="0" r="0" b="15680"/>
          <a:stretch>
            <a:fillRect/>
          </a:stretch>
        </p:blipFill>
        <p:spPr>
          <a:xfrm flipH="false" flipV="false" rot="0">
            <a:off x="3275837" y="391612"/>
            <a:ext cx="2411410" cy="1020810"/>
          </a:xfrm>
          <a:prstGeom prst="rect">
            <a:avLst/>
          </a:prstGeom>
        </p:spPr>
      </p:pic>
      <p:pic>
        <p:nvPicPr>
          <p:cNvPr name="Picture 5" id="5"/>
          <p:cNvPicPr>
            <a:picLocks noChangeAspect="true"/>
          </p:cNvPicPr>
          <p:nvPr/>
        </p:nvPicPr>
        <p:blipFill>
          <a:blip r:embed="rId5"/>
          <a:srcRect l="0" t="0" r="0" b="0"/>
          <a:stretch>
            <a:fillRect/>
          </a:stretch>
        </p:blipFill>
        <p:spPr>
          <a:xfrm flipH="false" flipV="false" rot="0">
            <a:off x="1607304" y="293120"/>
            <a:ext cx="1217795" cy="1217795"/>
          </a:xfrm>
          <a:prstGeom prst="rect">
            <a:avLst/>
          </a:prstGeom>
        </p:spPr>
      </p:pic>
      <p:pic>
        <p:nvPicPr>
          <p:cNvPr name="Picture 6" id="6"/>
          <p:cNvPicPr>
            <a:picLocks noChangeAspect="true"/>
          </p:cNvPicPr>
          <p:nvPr/>
        </p:nvPicPr>
        <p:blipFill>
          <a:blip r:embed="rId6">
            <a:alphaModFix amt="50000"/>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3818129" y="2458028"/>
            <a:ext cx="3896376" cy="5370944"/>
          </a:xfrm>
          <a:prstGeom prst="rect">
            <a:avLst/>
          </a:prstGeom>
        </p:spPr>
      </p:pic>
      <p:pic>
        <p:nvPicPr>
          <p:cNvPr name="Picture 7" id="7"/>
          <p:cNvPicPr>
            <a:picLocks noChangeAspect="true"/>
          </p:cNvPicPr>
          <p:nvPr/>
        </p:nvPicPr>
        <p:blipFill>
          <a:blip r:embed="rId8"/>
          <a:srcRect l="0" t="0" r="0" b="0"/>
          <a:stretch>
            <a:fillRect/>
          </a:stretch>
        </p:blipFill>
        <p:spPr>
          <a:xfrm flipH="false" flipV="false" rot="0">
            <a:off x="10331929" y="2194071"/>
            <a:ext cx="3492136" cy="5231665"/>
          </a:xfrm>
          <a:prstGeom prst="rect">
            <a:avLst/>
          </a:prstGeom>
        </p:spPr>
      </p:pic>
      <p:sp>
        <p:nvSpPr>
          <p:cNvPr name="TextBox 8" id="8"/>
          <p:cNvSpPr txBox="true"/>
          <p:nvPr/>
        </p:nvSpPr>
        <p:spPr>
          <a:xfrm rot="0">
            <a:off x="1028700" y="2657988"/>
            <a:ext cx="9681207" cy="1649368"/>
          </a:xfrm>
          <a:prstGeom prst="rect">
            <a:avLst/>
          </a:prstGeom>
        </p:spPr>
        <p:txBody>
          <a:bodyPr anchor="t" rtlCol="false" tIns="0" lIns="0" bIns="0" rIns="0">
            <a:spAutoFit/>
          </a:bodyPr>
          <a:lstStyle/>
          <a:p>
            <a:pPr algn="ctr">
              <a:lnSpc>
                <a:spcPts val="13564"/>
              </a:lnSpc>
              <a:spcBef>
                <a:spcPct val="0"/>
              </a:spcBef>
            </a:pPr>
            <a:r>
              <a:rPr lang="en-US" sz="9689">
                <a:solidFill>
                  <a:srgbClr val="040404"/>
                </a:solidFill>
                <a:latin typeface="Open Sans Extra Bold"/>
              </a:rPr>
              <a:t>PUTRI TUJUH</a:t>
            </a:r>
          </a:p>
        </p:txBody>
      </p:sp>
      <p:sp>
        <p:nvSpPr>
          <p:cNvPr name="TextBox 9" id="9"/>
          <p:cNvSpPr txBox="true"/>
          <p:nvPr/>
        </p:nvSpPr>
        <p:spPr>
          <a:xfrm rot="0">
            <a:off x="13824066" y="4186828"/>
            <a:ext cx="3890439" cy="2008593"/>
          </a:xfrm>
          <a:prstGeom prst="rect">
            <a:avLst/>
          </a:prstGeom>
        </p:spPr>
        <p:txBody>
          <a:bodyPr anchor="t" rtlCol="false" tIns="0" lIns="0" bIns="0" rIns="0">
            <a:spAutoFit/>
          </a:bodyPr>
          <a:lstStyle/>
          <a:p>
            <a:pPr algn="ctr">
              <a:lnSpc>
                <a:spcPts val="5203"/>
              </a:lnSpc>
            </a:pPr>
            <a:r>
              <a:rPr lang="en-US" sz="5203">
                <a:solidFill>
                  <a:srgbClr val="000000"/>
                </a:solidFill>
                <a:latin typeface="Open Sans Extra Bold"/>
              </a:rPr>
              <a:t>Cerita  </a:t>
            </a:r>
          </a:p>
          <a:p>
            <a:pPr algn="ctr">
              <a:lnSpc>
                <a:spcPts val="5203"/>
              </a:lnSpc>
            </a:pPr>
            <a:r>
              <a:rPr lang="en-US" sz="5203">
                <a:solidFill>
                  <a:srgbClr val="000000"/>
                </a:solidFill>
                <a:latin typeface="Open Sans Extra Bold"/>
              </a:rPr>
              <a:t>dari </a:t>
            </a:r>
          </a:p>
          <a:p>
            <a:pPr algn="ctr">
              <a:lnSpc>
                <a:spcPts val="5203"/>
              </a:lnSpc>
            </a:pPr>
            <a:r>
              <a:rPr lang="en-US" sz="5203">
                <a:solidFill>
                  <a:srgbClr val="000000"/>
                </a:solidFill>
                <a:latin typeface="Open Sans Extra Bold"/>
              </a:rPr>
              <a:t>Riau</a:t>
            </a:r>
          </a:p>
        </p:txBody>
      </p:sp>
      <p:sp>
        <p:nvSpPr>
          <p:cNvPr name="TextBox 10" id="10"/>
          <p:cNvSpPr txBox="true"/>
          <p:nvPr/>
        </p:nvSpPr>
        <p:spPr>
          <a:xfrm rot="0">
            <a:off x="1028700" y="8846185"/>
            <a:ext cx="12067651" cy="738504"/>
          </a:xfrm>
          <a:prstGeom prst="rect">
            <a:avLst/>
          </a:prstGeom>
        </p:spPr>
        <p:txBody>
          <a:bodyPr anchor="t" rtlCol="false" tIns="0" lIns="0" bIns="0" rIns="0">
            <a:spAutoFit/>
          </a:bodyPr>
          <a:lstStyle/>
          <a:p>
            <a:pPr algn="ctr">
              <a:lnSpc>
                <a:spcPts val="6020"/>
              </a:lnSpc>
            </a:pPr>
            <a:r>
              <a:rPr lang="en-US" sz="4300">
                <a:solidFill>
                  <a:srgbClr val="FEEFD2"/>
                </a:solidFill>
                <a:latin typeface="Nourd Bold"/>
              </a:rPr>
              <a:t>sumber: www. dongengceritarakyat.com</a:t>
            </a:r>
          </a:p>
        </p:txBody>
      </p:sp>
      <p:sp>
        <p:nvSpPr>
          <p:cNvPr name="TextBox 11" id="11"/>
          <p:cNvSpPr txBox="true"/>
          <p:nvPr/>
        </p:nvSpPr>
        <p:spPr>
          <a:xfrm rot="0">
            <a:off x="8525090" y="286837"/>
            <a:ext cx="8734210" cy="1519554"/>
          </a:xfrm>
          <a:prstGeom prst="rect">
            <a:avLst/>
          </a:prstGeom>
        </p:spPr>
        <p:txBody>
          <a:bodyPr anchor="t" rtlCol="false" tIns="0" lIns="0" bIns="0" rIns="0">
            <a:spAutoFit/>
          </a:bodyPr>
          <a:lstStyle/>
          <a:p>
            <a:pPr algn="ctr">
              <a:lnSpc>
                <a:spcPts val="7279"/>
              </a:lnSpc>
            </a:pPr>
            <a:r>
              <a:rPr lang="en-US" sz="5199">
                <a:solidFill>
                  <a:srgbClr val="FFFFFF"/>
                </a:solidFill>
                <a:latin typeface="Nourd Bold"/>
              </a:rPr>
              <a:t>Lomba Baca Cerita Rakyat</a:t>
            </a:r>
          </a:p>
          <a:p>
            <a:pPr algn="ctr">
              <a:lnSpc>
                <a:spcPts val="4760"/>
              </a:lnSpc>
            </a:pPr>
            <a:r>
              <a:rPr lang="en-US" sz="3400">
                <a:solidFill>
                  <a:srgbClr val="FFFFFF"/>
                </a:solidFill>
                <a:latin typeface="Nourd Bold"/>
              </a:rPr>
              <a:t>Perayaan Bulan Bahasa APPBIPA Jerman </a:t>
            </a:r>
          </a:p>
        </p:txBody>
      </p:sp>
      <p:sp>
        <p:nvSpPr>
          <p:cNvPr name="TextBox 12" id="12"/>
          <p:cNvSpPr txBox="true"/>
          <p:nvPr/>
        </p:nvSpPr>
        <p:spPr>
          <a:xfrm rot="0">
            <a:off x="2216201" y="4007909"/>
            <a:ext cx="5524401" cy="694143"/>
          </a:xfrm>
          <a:prstGeom prst="rect">
            <a:avLst/>
          </a:prstGeom>
        </p:spPr>
        <p:txBody>
          <a:bodyPr anchor="t" rtlCol="false" tIns="0" lIns="0" bIns="0" rIns="0">
            <a:spAutoFit/>
          </a:bodyPr>
          <a:lstStyle/>
          <a:p>
            <a:pPr algn="ctr">
              <a:lnSpc>
                <a:spcPts val="5203"/>
              </a:lnSpc>
              <a:spcBef>
                <a:spcPct val="0"/>
              </a:spcBef>
            </a:pPr>
            <a:r>
              <a:rPr lang="en-US" sz="5203">
                <a:solidFill>
                  <a:srgbClr val="000000"/>
                </a:solidFill>
                <a:latin typeface="Open Sans Extra Bold"/>
              </a:rPr>
              <a:t>Asal Usul Dumai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3000"/>
          </a:blip>
          <a:srcRect l="17548" t="13655" r="0" b="16732"/>
          <a:stretch>
            <a:fillRect/>
          </a:stretch>
        </p:blipFill>
        <p:spPr>
          <a:xfrm>
            <a:off x="0" y="0"/>
            <a:ext cx="18288000" cy="10287000"/>
          </a:xfrm>
          <a:prstGeom prst="rect">
            <a:avLst/>
          </a:prstGeom>
        </p:spPr>
      </p:pic>
      <p:sp>
        <p:nvSpPr>
          <p:cNvPr name="TextBox 3" id="3"/>
          <p:cNvSpPr txBox="true"/>
          <p:nvPr/>
        </p:nvSpPr>
        <p:spPr>
          <a:xfrm rot="0">
            <a:off x="835758" y="405323"/>
            <a:ext cx="16616484" cy="10249560"/>
          </a:xfrm>
          <a:prstGeom prst="rect">
            <a:avLst/>
          </a:prstGeom>
        </p:spPr>
        <p:txBody>
          <a:bodyPr anchor="t" rtlCol="false" tIns="0" lIns="0" bIns="0" rIns="0">
            <a:spAutoFit/>
          </a:bodyPr>
          <a:lstStyle/>
          <a:p>
            <a:pPr algn="ctr">
              <a:lnSpc>
                <a:spcPts val="6263"/>
              </a:lnSpc>
            </a:pPr>
            <a:r>
              <a:rPr lang="en-US" sz="4474">
                <a:solidFill>
                  <a:srgbClr val="000000"/>
                </a:solidFill>
                <a:latin typeface="Nourd Bold"/>
              </a:rPr>
              <a:t>Dahulu, di Dumai ada sebuah kerajaan yang dipimpin oleh seorang ratu bernama Cik Sima. Kerajaan tersebut bernama Kerajaan Seri Bunga Tanjung. Cik Sima mempunyai tujuh orang putri yang cantik-cantik. Di antara ketujuh putrinya, putri bungsulah yang paling cantik. la bernama Mayang Sari.</a:t>
            </a:r>
          </a:p>
          <a:p>
            <a:pPr algn="ctr">
              <a:lnSpc>
                <a:spcPts val="6263"/>
              </a:lnSpc>
            </a:pPr>
            <a:r>
              <a:rPr lang="en-US" sz="4474">
                <a:solidFill>
                  <a:srgbClr val="000000"/>
                </a:solidFill>
                <a:latin typeface="Nourd Bold"/>
              </a:rPr>
              <a:t>Suatu hari, ketujuh putri ini sedang mandi di Lubuk Sarong Umai. Mereka tidak menyadari bahwa ada orang yang sedang memerhatikan mereka. Pangeran Empang Kuala yang secara tidak sengaja sedang melewati daerah itu terkagum-kagum dengan kecantikan ketujuh putri itu. Namun, matanya terpaku pada Putri Mayang Sari.</a:t>
            </a:r>
          </a:p>
          <a:p>
            <a:pPr algn="ctr">
              <a:lnSpc>
                <a:spcPts val="6263"/>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3673" t="27288" r="0" b="14397"/>
          <a:stretch>
            <a:fillRect/>
          </a:stretch>
        </p:blipFill>
        <p:spPr>
          <a:xfrm>
            <a:off x="0" y="0"/>
            <a:ext cx="18288000" cy="10287000"/>
          </a:xfrm>
          <a:prstGeom prst="rect">
            <a:avLst/>
          </a:prstGeom>
        </p:spPr>
      </p:pic>
      <p:sp>
        <p:nvSpPr>
          <p:cNvPr name="TextBox 3" id="3"/>
          <p:cNvSpPr txBox="true"/>
          <p:nvPr/>
        </p:nvSpPr>
        <p:spPr>
          <a:xfrm rot="0">
            <a:off x="608608" y="942975"/>
            <a:ext cx="17070784" cy="7625631"/>
          </a:xfrm>
          <a:prstGeom prst="rect">
            <a:avLst/>
          </a:prstGeom>
        </p:spPr>
        <p:txBody>
          <a:bodyPr anchor="t" rtlCol="false" tIns="0" lIns="0" bIns="0" rIns="0">
            <a:spAutoFit/>
          </a:bodyPr>
          <a:lstStyle/>
          <a:p>
            <a:pPr algn="ctr">
              <a:lnSpc>
                <a:spcPts val="6757"/>
              </a:lnSpc>
              <a:spcBef>
                <a:spcPct val="0"/>
              </a:spcBef>
            </a:pPr>
            <a:r>
              <a:rPr lang="en-US" sz="4827">
                <a:solidFill>
                  <a:srgbClr val="040404"/>
                </a:solidFill>
                <a:latin typeface="Nourd Bold"/>
              </a:rPr>
              <a:t>“Hmm, cantik sekali gadis itu. Gadis cantik di Lubuk Umai. Dumai… Dumai,” bisiknya pada diri sendiri.</a:t>
            </a:r>
          </a:p>
          <a:p>
            <a:pPr algn="ctr">
              <a:lnSpc>
                <a:spcPts val="6757"/>
              </a:lnSpc>
              <a:spcBef>
                <a:spcPct val="0"/>
              </a:spcBef>
            </a:pPr>
            <a:r>
              <a:rPr lang="en-US" sz="4827">
                <a:solidFill>
                  <a:srgbClr val="040404"/>
                </a:solidFill>
                <a:latin typeface="Nourd Bold"/>
              </a:rPr>
              <a:t>Sekembalinya ke kerajaan, Pangeran Empang Kuala memerintahkan utusannya untuk pergi ke Kerajaan Seri Bunga Tanjung untuk meminang Putri Mayang Sari. Secara adat, Cik Sima menolak dengan halus pinangan kepada putri bungsunya, karena seharusnya putri tertualah yang harusnya menerima pinangan lebih dahulu.</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3589" t="2847" r="2430" b="17807"/>
          <a:stretch>
            <a:fillRect/>
          </a:stretch>
        </p:blipFill>
        <p:spPr>
          <a:xfrm>
            <a:off x="0" y="0"/>
            <a:ext cx="18288000" cy="10287000"/>
          </a:xfrm>
          <a:prstGeom prst="rect">
            <a:avLst/>
          </a:prstGeom>
        </p:spPr>
      </p:pic>
      <p:sp>
        <p:nvSpPr>
          <p:cNvPr name="TextBox 3" id="3"/>
          <p:cNvSpPr txBox="true"/>
          <p:nvPr/>
        </p:nvSpPr>
        <p:spPr>
          <a:xfrm rot="0">
            <a:off x="1028700" y="1383073"/>
            <a:ext cx="16865022" cy="6954669"/>
          </a:xfrm>
          <a:prstGeom prst="rect">
            <a:avLst/>
          </a:prstGeom>
        </p:spPr>
        <p:txBody>
          <a:bodyPr anchor="t" rtlCol="false" tIns="0" lIns="0" bIns="0" rIns="0">
            <a:spAutoFit/>
          </a:bodyPr>
          <a:lstStyle/>
          <a:p>
            <a:pPr algn="ctr">
              <a:lnSpc>
                <a:spcPts val="6189"/>
              </a:lnSpc>
              <a:spcBef>
                <a:spcPct val="0"/>
              </a:spcBef>
            </a:pPr>
            <a:r>
              <a:rPr lang="en-US" sz="4421">
                <a:solidFill>
                  <a:srgbClr val="000000"/>
                </a:solidFill>
                <a:latin typeface="Nourd Bold"/>
              </a:rPr>
              <a:t>Pangeran Empang Kuala murka mendengar pinangannya ditolak. ia mengerahkan pasukannya untuk menyerbu Kerajaan Seri Bunga Tanjung. Mendapat serangan tersebut, Cik Sima segera mengamankan ketujuh puterinya ke dalam hutan. Mereka disembunyikan di sebuah lubang yang ditutupi atap terbuat dari tanah dan dihalangi oleh pepohonan. Cik Sima juga membekali ketujuh puterinya bekal makanan selama tiga bulan. Setelah itu, Cik Sima kembali ke medan perang.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7278" t="3167" r="5181" b="22923"/>
          <a:stretch>
            <a:fillRect/>
          </a:stretch>
        </p:blipFill>
        <p:spPr>
          <a:xfrm>
            <a:off x="0" y="0"/>
            <a:ext cx="18288000" cy="10287000"/>
          </a:xfrm>
          <a:prstGeom prst="rect">
            <a:avLst/>
          </a:prstGeom>
        </p:spPr>
      </p:pic>
      <p:sp>
        <p:nvSpPr>
          <p:cNvPr name="TextBox 3" id="3"/>
          <p:cNvSpPr txBox="true"/>
          <p:nvPr/>
        </p:nvSpPr>
        <p:spPr>
          <a:xfrm rot="0">
            <a:off x="677419" y="801463"/>
            <a:ext cx="16581881" cy="9029776"/>
          </a:xfrm>
          <a:prstGeom prst="rect">
            <a:avLst/>
          </a:prstGeom>
        </p:spPr>
        <p:txBody>
          <a:bodyPr anchor="t" rtlCol="false" tIns="0" lIns="0" bIns="0" rIns="0">
            <a:spAutoFit/>
          </a:bodyPr>
          <a:lstStyle/>
          <a:p>
            <a:pPr algn="ctr">
              <a:lnSpc>
                <a:spcPts val="4780"/>
              </a:lnSpc>
            </a:pPr>
            <a:r>
              <a:rPr lang="en-US" sz="4780">
                <a:solidFill>
                  <a:srgbClr val="000000"/>
                </a:solidFill>
                <a:latin typeface="Nourd Bold"/>
              </a:rPr>
              <a:t>Pertempuan berlangsung selama berbulan-bulan. </a:t>
            </a:r>
          </a:p>
          <a:p>
            <a:pPr algn="ctr">
              <a:lnSpc>
                <a:spcPts val="4780"/>
              </a:lnSpc>
            </a:pPr>
            <a:r>
              <a:rPr lang="en-US" sz="4780">
                <a:solidFill>
                  <a:srgbClr val="000000"/>
                </a:solidFill>
                <a:latin typeface="Nourd Bold"/>
              </a:rPr>
              <a:t>Telah lewat tiga bulan pertempuran tidak juga selesai dan pasukan Cik Sima semakin terdesak. Korban sudah banyak sekali berjatuhan dan kerajaan pun porak poranda. Akhirnya, Cik Sima meminta bantuan jin yang sedang bertapa di Bukit Hulu Sungai Umai.</a:t>
            </a:r>
          </a:p>
          <a:p>
            <a:pPr algn="ctr">
              <a:lnSpc>
                <a:spcPts val="4780"/>
              </a:lnSpc>
            </a:pPr>
          </a:p>
          <a:p>
            <a:pPr algn="ctr">
              <a:lnSpc>
                <a:spcPts val="4780"/>
              </a:lnSpc>
            </a:pPr>
            <a:r>
              <a:rPr lang="en-US" sz="4780">
                <a:solidFill>
                  <a:srgbClr val="000000"/>
                </a:solidFill>
                <a:latin typeface="Nourd Bold"/>
              </a:rPr>
              <a:t>Ketika Pangeran Empang Kuala dan pasukannya sedang beristirahat di bagian hilir Sungai Umai pada malam hari, tiba tiba saja ribuan buah bakau berjatuhan menimpa pasukan Pangeran Empang Kuala yang sedang beristirahat. Sebentar saja pasukan tersebut dapat dilumpuhkan. Pangeran Empang Kuala pun terluka.</a:t>
            </a:r>
          </a:p>
          <a:p>
            <a:pPr algn="ctr">
              <a:lnSpc>
                <a:spcPts val="478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7278" t="3167" r="5181" b="22923"/>
          <a:stretch>
            <a:fillRect/>
          </a:stretch>
        </p:blipFill>
        <p:spPr>
          <a:xfrm>
            <a:off x="0" y="0"/>
            <a:ext cx="18288000" cy="10287000"/>
          </a:xfrm>
          <a:prstGeom prst="rect">
            <a:avLst/>
          </a:prstGeom>
        </p:spPr>
      </p:pic>
      <p:sp>
        <p:nvSpPr>
          <p:cNvPr name="TextBox 3" id="3"/>
          <p:cNvSpPr txBox="true"/>
          <p:nvPr/>
        </p:nvSpPr>
        <p:spPr>
          <a:xfrm rot="0">
            <a:off x="585977" y="532948"/>
            <a:ext cx="17702023" cy="8078104"/>
          </a:xfrm>
          <a:prstGeom prst="rect">
            <a:avLst/>
          </a:prstGeom>
        </p:spPr>
        <p:txBody>
          <a:bodyPr anchor="t" rtlCol="false" tIns="0" lIns="0" bIns="0" rIns="0">
            <a:spAutoFit/>
          </a:bodyPr>
          <a:lstStyle/>
          <a:p>
            <a:pPr algn="ctr">
              <a:lnSpc>
                <a:spcPts val="4910"/>
              </a:lnSpc>
            </a:pPr>
            <a:r>
              <a:rPr lang="en-US" sz="4910">
                <a:solidFill>
                  <a:srgbClr val="000000"/>
                </a:solidFill>
                <a:latin typeface="Nourd Bold"/>
              </a:rPr>
              <a:t>Dalam kondisi yang lemah itu, datanglah utusan Ratu Cik Sima.</a:t>
            </a:r>
          </a:p>
          <a:p>
            <a:pPr algn="ctr">
              <a:lnSpc>
                <a:spcPts val="4910"/>
              </a:lnSpc>
            </a:pPr>
            <a:r>
              <a:rPr lang="en-US" sz="4910">
                <a:solidFill>
                  <a:srgbClr val="000000"/>
                </a:solidFill>
                <a:latin typeface="Nourd Bold"/>
              </a:rPr>
              <a:t>“Hamba datang sebagai utusan Ratu Kerajaan Seri Bunga Tanjung. Ratu meminta Tuan untuk menghentikan peperangan ini. Peperangan ini tidak ada kebaikannya bagi kedua belch pihak. Hanya akan menimbulkan kesengsaraan,” kata utusan Ratu Cik Sima</a:t>
            </a:r>
          </a:p>
          <a:p>
            <a:pPr algn="ctr">
              <a:lnSpc>
                <a:spcPts val="4910"/>
              </a:lnSpc>
            </a:pPr>
            <a:r>
              <a:rPr lang="en-US" sz="4910">
                <a:solidFill>
                  <a:srgbClr val="000000"/>
                </a:solidFill>
                <a:latin typeface="Nourd Bold"/>
              </a:rPr>
              <a:t>Pangeran Empang Kuala menyadari bahwa pihaknyalah yang memulai semua kerusakan ini. Akhirnya, ia memerintahkan pasukannya untuk mundur.</a:t>
            </a:r>
          </a:p>
          <a:p>
            <a:pPr algn="ctr">
              <a:lnSpc>
                <a:spcPts val="4910"/>
              </a:lnSpc>
              <a:spcBef>
                <a:spcPct val="0"/>
              </a:spcBef>
            </a:pPr>
            <a:r>
              <a:rPr lang="en-US" sz="4910">
                <a:solidFill>
                  <a:srgbClr val="000000"/>
                </a:solidFill>
                <a:latin typeface="Nourd Bold"/>
              </a:rPr>
              <a:t>Sepeninggal pasukan Pangeran Empang Kuala, Ratu Cik Sima bergegas menuju tempat persembuyian ketujuh putrinya.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7278" t="3167" r="5181" b="22923"/>
          <a:stretch>
            <a:fillRect/>
          </a:stretch>
        </p:blipFill>
        <p:spPr>
          <a:xfrm>
            <a:off x="0" y="0"/>
            <a:ext cx="18288000" cy="10287000"/>
          </a:xfrm>
          <a:prstGeom prst="rect">
            <a:avLst/>
          </a:prstGeom>
        </p:spPr>
      </p:pic>
      <p:sp>
        <p:nvSpPr>
          <p:cNvPr name="TextBox 3" id="3"/>
          <p:cNvSpPr txBox="true"/>
          <p:nvPr/>
        </p:nvSpPr>
        <p:spPr>
          <a:xfrm rot="0">
            <a:off x="807339" y="1123950"/>
            <a:ext cx="16673323" cy="8697229"/>
          </a:xfrm>
          <a:prstGeom prst="rect">
            <a:avLst/>
          </a:prstGeom>
        </p:spPr>
        <p:txBody>
          <a:bodyPr anchor="t" rtlCol="false" tIns="0" lIns="0" bIns="0" rIns="0">
            <a:spAutoFit/>
          </a:bodyPr>
          <a:lstStyle/>
          <a:p>
            <a:pPr algn="ctr">
              <a:lnSpc>
                <a:spcPts val="4910"/>
              </a:lnSpc>
            </a:pPr>
            <a:r>
              <a:rPr lang="en-US" sz="4910">
                <a:solidFill>
                  <a:srgbClr val="000000"/>
                </a:solidFill>
                <a:latin typeface="Nourd Bold"/>
              </a:rPr>
              <a:t>Namun, ia sangat terpukul, karena dilihatnya ketujuh puterinya telah meninggal dunia, karena kelaparan. Peperangan berlangsung Iebih lama dari perkiraan mereka, sehingga bekal makanan yang ditinggalkan tidak cukup.</a:t>
            </a:r>
          </a:p>
          <a:p>
            <a:pPr algn="ctr">
              <a:lnSpc>
                <a:spcPts val="4910"/>
              </a:lnSpc>
            </a:pPr>
            <a:r>
              <a:rPr lang="en-US" sz="4910">
                <a:solidFill>
                  <a:srgbClr val="000000"/>
                </a:solidFill>
                <a:latin typeface="Nourd Bold"/>
              </a:rPr>
              <a:t>Ratu Cik Sima tak kuasa menahan sesal dan kesedihan atas kehilangan putri-putrinya. la jatuh sakit dan meninggal dunia.</a:t>
            </a:r>
          </a:p>
          <a:p>
            <a:pPr algn="ctr">
              <a:lnSpc>
                <a:spcPts val="4910"/>
              </a:lnSpc>
            </a:pPr>
            <a:r>
              <a:rPr lang="en-US" sz="4910">
                <a:solidFill>
                  <a:srgbClr val="000000"/>
                </a:solidFill>
                <a:latin typeface="Nourd Bold"/>
              </a:rPr>
              <a:t>Konon, kata Dumai diambil dari kata-kata Pangeran Empang Kuala ketika sedang melihat Putri Mayang Sari di sungai. Kini, di Kota Dumai terdapat tempat  bersejarah, yaitu sebuah persanggrahan Putri Tujuh. </a:t>
            </a:r>
          </a:p>
          <a:p>
            <a:pPr algn="ctr">
              <a:lnSpc>
                <a:spcPts val="4910"/>
              </a:lnSpc>
            </a:pPr>
          </a:p>
          <a:p>
            <a:pPr algn="ctr">
              <a:lnSpc>
                <a:spcPts val="4910"/>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443" t="6238" r="2572" b="12724"/>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15680"/>
          <a:stretch>
            <a:fillRect/>
          </a:stretch>
        </p:blipFill>
        <p:spPr>
          <a:xfrm flipH="false" flipV="false" rot="0">
            <a:off x="3275837" y="391612"/>
            <a:ext cx="2411410" cy="1020810"/>
          </a:xfrm>
          <a:prstGeom prst="rect">
            <a:avLst/>
          </a:prstGeom>
        </p:spPr>
      </p:pic>
      <p:pic>
        <p:nvPicPr>
          <p:cNvPr name="Picture 4" id="4"/>
          <p:cNvPicPr>
            <a:picLocks noChangeAspect="true"/>
          </p:cNvPicPr>
          <p:nvPr/>
        </p:nvPicPr>
        <p:blipFill>
          <a:blip r:embed="rId4"/>
          <a:srcRect l="0" t="0" r="0" b="0"/>
          <a:stretch>
            <a:fillRect/>
          </a:stretch>
        </p:blipFill>
        <p:spPr>
          <a:xfrm flipH="false" flipV="false" rot="0">
            <a:off x="1607304" y="194627"/>
            <a:ext cx="1217795" cy="1217795"/>
          </a:xfrm>
          <a:prstGeom prst="rect">
            <a:avLst/>
          </a:prstGeom>
        </p:spPr>
      </p:pic>
      <p:pic>
        <p:nvPicPr>
          <p:cNvPr name="Picture 5" id="5"/>
          <p:cNvPicPr>
            <a:picLocks noChangeAspect="true"/>
          </p:cNvPicPr>
          <p:nvPr/>
        </p:nvPicPr>
        <p:blipFill>
          <a:blip r:embed="rId5">
            <a:alphaModFix amt="5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028700" y="3887356"/>
            <a:ext cx="3896376" cy="5370944"/>
          </a:xfrm>
          <a:prstGeom prst="rect">
            <a:avLst/>
          </a:prstGeom>
        </p:spPr>
      </p:pic>
      <p:pic>
        <p:nvPicPr>
          <p:cNvPr name="Picture 6" id="6"/>
          <p:cNvPicPr>
            <a:picLocks noChangeAspect="true"/>
          </p:cNvPicPr>
          <p:nvPr/>
        </p:nvPicPr>
        <p:blipFill>
          <a:blip r:embed="rId7"/>
          <a:srcRect l="0" t="0" r="0" b="0"/>
          <a:stretch>
            <a:fillRect/>
          </a:stretch>
        </p:blipFill>
        <p:spPr>
          <a:xfrm flipH="false" flipV="false" rot="0">
            <a:off x="5440961" y="4143478"/>
            <a:ext cx="3243129" cy="4904543"/>
          </a:xfrm>
          <a:prstGeom prst="rect">
            <a:avLst/>
          </a:prstGeom>
        </p:spPr>
      </p:pic>
      <p:sp>
        <p:nvSpPr>
          <p:cNvPr name="TextBox 7" id="7"/>
          <p:cNvSpPr txBox="true"/>
          <p:nvPr/>
        </p:nvSpPr>
        <p:spPr>
          <a:xfrm rot="0">
            <a:off x="567843" y="1428432"/>
            <a:ext cx="9681207" cy="1649368"/>
          </a:xfrm>
          <a:prstGeom prst="rect">
            <a:avLst/>
          </a:prstGeom>
        </p:spPr>
        <p:txBody>
          <a:bodyPr anchor="t" rtlCol="false" tIns="0" lIns="0" bIns="0" rIns="0">
            <a:spAutoFit/>
          </a:bodyPr>
          <a:lstStyle/>
          <a:p>
            <a:pPr algn="ctr">
              <a:lnSpc>
                <a:spcPts val="13564"/>
              </a:lnSpc>
              <a:spcBef>
                <a:spcPct val="0"/>
              </a:spcBef>
            </a:pPr>
            <a:r>
              <a:rPr lang="en-US" sz="9689">
                <a:solidFill>
                  <a:srgbClr val="040404"/>
                </a:solidFill>
                <a:latin typeface="Open Sans Extra Bold"/>
              </a:rPr>
              <a:t>Pesan Moral  </a:t>
            </a:r>
          </a:p>
        </p:txBody>
      </p:sp>
      <p:sp>
        <p:nvSpPr>
          <p:cNvPr name="TextBox 8" id="8"/>
          <p:cNvSpPr txBox="true"/>
          <p:nvPr/>
        </p:nvSpPr>
        <p:spPr>
          <a:xfrm rot="0">
            <a:off x="1034637" y="5650388"/>
            <a:ext cx="3890439" cy="2008593"/>
          </a:xfrm>
          <a:prstGeom prst="rect">
            <a:avLst/>
          </a:prstGeom>
        </p:spPr>
        <p:txBody>
          <a:bodyPr anchor="t" rtlCol="false" tIns="0" lIns="0" bIns="0" rIns="0">
            <a:spAutoFit/>
          </a:bodyPr>
          <a:lstStyle/>
          <a:p>
            <a:pPr algn="ctr">
              <a:lnSpc>
                <a:spcPts val="5203"/>
              </a:lnSpc>
            </a:pPr>
            <a:r>
              <a:rPr lang="en-US" sz="5203">
                <a:solidFill>
                  <a:srgbClr val="000000"/>
                </a:solidFill>
                <a:latin typeface="Open Sans Extra Bold"/>
              </a:rPr>
              <a:t>Cerita  </a:t>
            </a:r>
          </a:p>
          <a:p>
            <a:pPr algn="ctr">
              <a:lnSpc>
                <a:spcPts val="5203"/>
              </a:lnSpc>
            </a:pPr>
            <a:r>
              <a:rPr lang="en-US" sz="5203">
                <a:solidFill>
                  <a:srgbClr val="000000"/>
                </a:solidFill>
                <a:latin typeface="Open Sans Extra Bold"/>
              </a:rPr>
              <a:t>dari </a:t>
            </a:r>
          </a:p>
          <a:p>
            <a:pPr algn="ctr">
              <a:lnSpc>
                <a:spcPts val="5203"/>
              </a:lnSpc>
            </a:pPr>
            <a:r>
              <a:rPr lang="en-US" sz="5203">
                <a:solidFill>
                  <a:srgbClr val="000000"/>
                </a:solidFill>
                <a:latin typeface="Open Sans Extra Bold"/>
              </a:rPr>
              <a:t>Riau</a:t>
            </a:r>
          </a:p>
        </p:txBody>
      </p:sp>
      <p:sp>
        <p:nvSpPr>
          <p:cNvPr name="TextBox 9" id="9"/>
          <p:cNvSpPr txBox="true"/>
          <p:nvPr/>
        </p:nvSpPr>
        <p:spPr>
          <a:xfrm rot="0">
            <a:off x="1028700" y="8846185"/>
            <a:ext cx="12067651" cy="738504"/>
          </a:xfrm>
          <a:prstGeom prst="rect">
            <a:avLst/>
          </a:prstGeom>
        </p:spPr>
        <p:txBody>
          <a:bodyPr anchor="t" rtlCol="false" tIns="0" lIns="0" bIns="0" rIns="0">
            <a:spAutoFit/>
          </a:bodyPr>
          <a:lstStyle/>
          <a:p>
            <a:pPr algn="ctr">
              <a:lnSpc>
                <a:spcPts val="6020"/>
              </a:lnSpc>
            </a:pPr>
            <a:r>
              <a:rPr lang="en-US" sz="4300">
                <a:solidFill>
                  <a:srgbClr val="FEEFD2"/>
                </a:solidFill>
                <a:latin typeface="Nourd Bold"/>
              </a:rPr>
              <a:t>sumber: www. dongengceritarakyat.com</a:t>
            </a:r>
          </a:p>
        </p:txBody>
      </p:sp>
      <p:sp>
        <p:nvSpPr>
          <p:cNvPr name="TextBox 10" id="10"/>
          <p:cNvSpPr txBox="true"/>
          <p:nvPr/>
        </p:nvSpPr>
        <p:spPr>
          <a:xfrm rot="0">
            <a:off x="8980295" y="89852"/>
            <a:ext cx="8734210" cy="1519554"/>
          </a:xfrm>
          <a:prstGeom prst="rect">
            <a:avLst/>
          </a:prstGeom>
        </p:spPr>
        <p:txBody>
          <a:bodyPr anchor="t" rtlCol="false" tIns="0" lIns="0" bIns="0" rIns="0">
            <a:spAutoFit/>
          </a:bodyPr>
          <a:lstStyle/>
          <a:p>
            <a:pPr algn="ctr">
              <a:lnSpc>
                <a:spcPts val="7279"/>
              </a:lnSpc>
            </a:pPr>
            <a:r>
              <a:rPr lang="en-US" sz="5199">
                <a:solidFill>
                  <a:srgbClr val="000000"/>
                </a:solidFill>
                <a:latin typeface="Nourd Bold"/>
              </a:rPr>
              <a:t>Lomba Baca Cerita Rakyat</a:t>
            </a:r>
          </a:p>
          <a:p>
            <a:pPr algn="ctr">
              <a:lnSpc>
                <a:spcPts val="4760"/>
              </a:lnSpc>
            </a:pPr>
            <a:r>
              <a:rPr lang="en-US" sz="3400">
                <a:solidFill>
                  <a:srgbClr val="000000"/>
                </a:solidFill>
                <a:latin typeface="Nourd Bold"/>
              </a:rPr>
              <a:t>Perayaan Bulan BahasaAPPBIPA Jerman </a:t>
            </a:r>
          </a:p>
        </p:txBody>
      </p:sp>
      <p:sp>
        <p:nvSpPr>
          <p:cNvPr name="TextBox 11" id="11"/>
          <p:cNvSpPr txBox="true"/>
          <p:nvPr/>
        </p:nvSpPr>
        <p:spPr>
          <a:xfrm rot="0">
            <a:off x="10510686" y="2415931"/>
            <a:ext cx="6748614" cy="4156897"/>
          </a:xfrm>
          <a:prstGeom prst="rect">
            <a:avLst/>
          </a:prstGeom>
        </p:spPr>
        <p:txBody>
          <a:bodyPr anchor="t" rtlCol="false" tIns="0" lIns="0" bIns="0" rIns="0">
            <a:spAutoFit/>
          </a:bodyPr>
          <a:lstStyle/>
          <a:p>
            <a:pPr algn="ctr">
              <a:lnSpc>
                <a:spcPts val="5407"/>
              </a:lnSpc>
            </a:pPr>
            <a:r>
              <a:rPr lang="en-US" sz="5407">
                <a:solidFill>
                  <a:srgbClr val="E15B27"/>
                </a:solidFill>
                <a:latin typeface="Open Sans Extra Bold"/>
              </a:rPr>
              <a:t>Peperangan biasanya hanya membawa bencana bagi semua pihak.</a:t>
            </a:r>
          </a:p>
          <a:p>
            <a:pPr algn="ctr">
              <a:lnSpc>
                <a:spcPts val="5407"/>
              </a:lnSpc>
              <a:spcBef>
                <a:spcPct val="0"/>
              </a:spcBef>
            </a:pPr>
            <a:r>
              <a:rPr lang="en-US" sz="5407">
                <a:solidFill>
                  <a:srgbClr val="E15B27"/>
                </a:solidFill>
                <a:latin typeface="Open Sans Extra Bold"/>
              </a:rPr>
              <a:t>Hindarilah perang.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DAFPeQqt1A4</dc:identifier>
  <dcterms:modified xsi:type="dcterms:W3CDTF">2011-08-01T06:04:30Z</dcterms:modified>
  <cp:revision>1</cp:revision>
  <dc:title>Cerita dari Riau</dc:title>
</cp:coreProperties>
</file>